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324" r:id="rId2"/>
    <p:sldId id="269" r:id="rId3"/>
    <p:sldId id="270" r:id="rId4"/>
    <p:sldId id="282" r:id="rId5"/>
    <p:sldId id="289" r:id="rId6"/>
    <p:sldId id="303" r:id="rId7"/>
    <p:sldId id="304" r:id="rId8"/>
    <p:sldId id="306" r:id="rId9"/>
    <p:sldId id="307" r:id="rId10"/>
    <p:sldId id="316" r:id="rId11"/>
    <p:sldId id="317" r:id="rId12"/>
    <p:sldId id="323" r:id="rId13"/>
  </p:sldIdLst>
  <p:sldSz cx="6858000" cy="9144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51" d="100"/>
          <a:sy n="51" d="100"/>
        </p:scale>
        <p:origin x="-1416" y="-108"/>
      </p:cViewPr>
      <p:guideLst>
        <p:guide orient="horz" pos="2880"/>
        <p:guide pos="216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2840568"/>
            <a:ext cx="5829300" cy="1960033"/>
          </a:xfrm>
        </p:spPr>
        <p:txBody>
          <a:bodyPr/>
          <a:lstStyle/>
          <a:p>
            <a:r>
              <a:rPr lang="en-US" smtClean="0"/>
              <a:t>Click to edit Master title style</a:t>
            </a:r>
            <a:endParaRPr lang="en-US"/>
          </a:p>
        </p:txBody>
      </p:sp>
      <p:sp>
        <p:nvSpPr>
          <p:cNvPr id="3" name="Subtitle 2"/>
          <p:cNvSpPr>
            <a:spLocks noGrp="1"/>
          </p:cNvSpPr>
          <p:nvPr>
            <p:ph type="subTitle" idx="1"/>
          </p:nvPr>
        </p:nvSpPr>
        <p:spPr>
          <a:xfrm>
            <a:off x="1028700" y="5181600"/>
            <a:ext cx="4800600" cy="23368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91B2FA3E-0A15-4E1F-9743-A5514E9E6546}" type="datetimeFigureOut">
              <a:rPr lang="en-US" smtClean="0"/>
              <a:t>9/6/2011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A4A9CFC-BA89-4357-8801-FD264348757C}" type="slidenum">
              <a:rPr lang="en-US" smtClean="0"/>
              <a:t>‹#›</a:t>
            </a:fld>
            <a:endParaRPr lang="en-US"/>
          </a:p>
        </p:txBody>
      </p:sp>
    </p:spTree>
    <p:extLst>
      <p:ext uri="{BB962C8B-B14F-4D97-AF65-F5344CB8AC3E}">
        <p14:creationId xmlns:p14="http://schemas.microsoft.com/office/powerpoint/2010/main" val="108276201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1B2FA3E-0A15-4E1F-9743-A5514E9E6546}" type="datetimeFigureOut">
              <a:rPr lang="en-US" smtClean="0"/>
              <a:t>9/6/2011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A4A9CFC-BA89-4357-8801-FD264348757C}" type="slidenum">
              <a:rPr lang="en-US" smtClean="0"/>
              <a:t>‹#›</a:t>
            </a:fld>
            <a:endParaRPr lang="en-US"/>
          </a:p>
        </p:txBody>
      </p:sp>
    </p:spTree>
    <p:extLst>
      <p:ext uri="{BB962C8B-B14F-4D97-AF65-F5344CB8AC3E}">
        <p14:creationId xmlns:p14="http://schemas.microsoft.com/office/powerpoint/2010/main" val="11136808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72050" y="366185"/>
            <a:ext cx="1543050" cy="780203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42900" y="366185"/>
            <a:ext cx="4514850" cy="780203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1B2FA3E-0A15-4E1F-9743-A5514E9E6546}" type="datetimeFigureOut">
              <a:rPr lang="en-US" smtClean="0"/>
              <a:t>9/6/2011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A4A9CFC-BA89-4357-8801-FD264348757C}" type="slidenum">
              <a:rPr lang="en-US" smtClean="0"/>
              <a:t>‹#›</a:t>
            </a:fld>
            <a:endParaRPr lang="en-US"/>
          </a:p>
        </p:txBody>
      </p:sp>
    </p:spTree>
    <p:extLst>
      <p:ext uri="{BB962C8B-B14F-4D97-AF65-F5344CB8AC3E}">
        <p14:creationId xmlns:p14="http://schemas.microsoft.com/office/powerpoint/2010/main" val="310452330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 preserve="1">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Text Placeholder 2"/>
          <p:cNvSpPr>
            <a:spLocks noGrp="1"/>
          </p:cNvSpPr>
          <p:nvPr>
            <p:ph type="body"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1B2FA3E-0A15-4E1F-9743-A5514E9E6546}" type="datetimeFigureOut">
              <a:rPr lang="en-US" smtClean="0"/>
              <a:t>9/6/2011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A4A9CFC-BA89-4357-8801-FD264348757C}" type="slidenum">
              <a:rPr lang="en-US" smtClean="0"/>
              <a:t>‹#›</a:t>
            </a:fld>
            <a:endParaRPr lang="en-US"/>
          </a:p>
        </p:txBody>
      </p:sp>
    </p:spTree>
    <p:extLst>
      <p:ext uri="{BB962C8B-B14F-4D97-AF65-F5344CB8AC3E}">
        <p14:creationId xmlns:p14="http://schemas.microsoft.com/office/powerpoint/2010/main" val="1577395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1B2FA3E-0A15-4E1F-9743-A5514E9E6546}" type="datetimeFigureOut">
              <a:rPr lang="en-US" smtClean="0"/>
              <a:t>9/6/2011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A4A9CFC-BA89-4357-8801-FD264348757C}" type="slidenum">
              <a:rPr lang="en-US" smtClean="0"/>
              <a:t>‹#›</a:t>
            </a:fld>
            <a:endParaRPr lang="en-US"/>
          </a:p>
        </p:txBody>
      </p:sp>
    </p:spTree>
    <p:extLst>
      <p:ext uri="{BB962C8B-B14F-4D97-AF65-F5344CB8AC3E}">
        <p14:creationId xmlns:p14="http://schemas.microsoft.com/office/powerpoint/2010/main" val="5385989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41735" y="5875867"/>
            <a:ext cx="5829300" cy="181610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541735" y="3875618"/>
            <a:ext cx="5829300" cy="2000249"/>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1B2FA3E-0A15-4E1F-9743-A5514E9E6546}" type="datetimeFigureOut">
              <a:rPr lang="en-US" smtClean="0"/>
              <a:t>9/6/2011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A4A9CFC-BA89-4357-8801-FD264348757C}" type="slidenum">
              <a:rPr lang="en-US" smtClean="0"/>
              <a:t>‹#›</a:t>
            </a:fld>
            <a:endParaRPr lang="en-US"/>
          </a:p>
        </p:txBody>
      </p:sp>
    </p:spTree>
    <p:extLst>
      <p:ext uri="{BB962C8B-B14F-4D97-AF65-F5344CB8AC3E}">
        <p14:creationId xmlns:p14="http://schemas.microsoft.com/office/powerpoint/2010/main" val="185788553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42900" y="2133601"/>
            <a:ext cx="3028950" cy="603461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486150" y="2133601"/>
            <a:ext cx="3028950" cy="603461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91B2FA3E-0A15-4E1F-9743-A5514E9E6546}" type="datetimeFigureOut">
              <a:rPr lang="en-US" smtClean="0"/>
              <a:t>9/6/2011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A4A9CFC-BA89-4357-8801-FD264348757C}" type="slidenum">
              <a:rPr lang="en-US" smtClean="0"/>
              <a:t>‹#›</a:t>
            </a:fld>
            <a:endParaRPr lang="en-US"/>
          </a:p>
        </p:txBody>
      </p:sp>
    </p:spTree>
    <p:extLst>
      <p:ext uri="{BB962C8B-B14F-4D97-AF65-F5344CB8AC3E}">
        <p14:creationId xmlns:p14="http://schemas.microsoft.com/office/powerpoint/2010/main" val="89996332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342900" y="2046817"/>
            <a:ext cx="303014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42900" y="2899833"/>
            <a:ext cx="303014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3483769" y="2046817"/>
            <a:ext cx="303133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3483769" y="2899833"/>
            <a:ext cx="303133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91B2FA3E-0A15-4E1F-9743-A5514E9E6546}" type="datetimeFigureOut">
              <a:rPr lang="en-US" smtClean="0"/>
              <a:t>9/6/2011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A4A9CFC-BA89-4357-8801-FD264348757C}" type="slidenum">
              <a:rPr lang="en-US" smtClean="0"/>
              <a:t>‹#›</a:t>
            </a:fld>
            <a:endParaRPr lang="en-US"/>
          </a:p>
        </p:txBody>
      </p:sp>
    </p:spTree>
    <p:extLst>
      <p:ext uri="{BB962C8B-B14F-4D97-AF65-F5344CB8AC3E}">
        <p14:creationId xmlns:p14="http://schemas.microsoft.com/office/powerpoint/2010/main" val="319811759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1B2FA3E-0A15-4E1F-9743-A5514E9E6546}" type="datetimeFigureOut">
              <a:rPr lang="en-US" smtClean="0"/>
              <a:t>9/6/2011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A4A9CFC-BA89-4357-8801-FD264348757C}" type="slidenum">
              <a:rPr lang="en-US" smtClean="0"/>
              <a:t>‹#›</a:t>
            </a:fld>
            <a:endParaRPr lang="en-US"/>
          </a:p>
        </p:txBody>
      </p:sp>
    </p:spTree>
    <p:extLst>
      <p:ext uri="{BB962C8B-B14F-4D97-AF65-F5344CB8AC3E}">
        <p14:creationId xmlns:p14="http://schemas.microsoft.com/office/powerpoint/2010/main" val="22629582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1B2FA3E-0A15-4E1F-9743-A5514E9E6546}" type="datetimeFigureOut">
              <a:rPr lang="en-US" smtClean="0"/>
              <a:t>9/6/2011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A4A9CFC-BA89-4357-8801-FD264348757C}" type="slidenum">
              <a:rPr lang="en-US" smtClean="0"/>
              <a:t>‹#›</a:t>
            </a:fld>
            <a:endParaRPr lang="en-US"/>
          </a:p>
        </p:txBody>
      </p:sp>
    </p:spTree>
    <p:extLst>
      <p:ext uri="{BB962C8B-B14F-4D97-AF65-F5344CB8AC3E}">
        <p14:creationId xmlns:p14="http://schemas.microsoft.com/office/powerpoint/2010/main" val="11343828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42900" y="364067"/>
            <a:ext cx="2256235" cy="154940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2681287" y="364067"/>
            <a:ext cx="3833813" cy="7804151"/>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342900" y="1913467"/>
            <a:ext cx="2256235" cy="625475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1B2FA3E-0A15-4E1F-9743-A5514E9E6546}" type="datetimeFigureOut">
              <a:rPr lang="en-US" smtClean="0"/>
              <a:t>9/6/2011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A4A9CFC-BA89-4357-8801-FD264348757C}" type="slidenum">
              <a:rPr lang="en-US" smtClean="0"/>
              <a:t>‹#›</a:t>
            </a:fld>
            <a:endParaRPr lang="en-US"/>
          </a:p>
        </p:txBody>
      </p:sp>
    </p:spTree>
    <p:extLst>
      <p:ext uri="{BB962C8B-B14F-4D97-AF65-F5344CB8AC3E}">
        <p14:creationId xmlns:p14="http://schemas.microsoft.com/office/powerpoint/2010/main" val="244476181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44216" y="6400800"/>
            <a:ext cx="4114800" cy="755651"/>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344216" y="817033"/>
            <a:ext cx="41148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344216" y="7156451"/>
            <a:ext cx="4114800" cy="107314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1B2FA3E-0A15-4E1F-9743-A5514E9E6546}" type="datetimeFigureOut">
              <a:rPr lang="en-US" smtClean="0"/>
              <a:t>9/6/2011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A4A9CFC-BA89-4357-8801-FD264348757C}" type="slidenum">
              <a:rPr lang="en-US" smtClean="0"/>
              <a:t>‹#›</a:t>
            </a:fld>
            <a:endParaRPr lang="en-US"/>
          </a:p>
        </p:txBody>
      </p:sp>
    </p:spTree>
    <p:extLst>
      <p:ext uri="{BB962C8B-B14F-4D97-AF65-F5344CB8AC3E}">
        <p14:creationId xmlns:p14="http://schemas.microsoft.com/office/powerpoint/2010/main" val="18369995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42900" y="366184"/>
            <a:ext cx="6172200" cy="1524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342900" y="2133601"/>
            <a:ext cx="6172200" cy="603461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342900" y="8475134"/>
            <a:ext cx="1600200" cy="486833"/>
          </a:xfrm>
          <a:prstGeom prst="rect">
            <a:avLst/>
          </a:prstGeom>
        </p:spPr>
        <p:txBody>
          <a:bodyPr vert="horz" lIns="91440" tIns="45720" rIns="91440" bIns="45720" rtlCol="0" anchor="ctr"/>
          <a:lstStyle>
            <a:lvl1pPr algn="l">
              <a:defRPr sz="1200">
                <a:solidFill>
                  <a:schemeClr val="tx1">
                    <a:tint val="75000"/>
                  </a:schemeClr>
                </a:solidFill>
              </a:defRPr>
            </a:lvl1pPr>
          </a:lstStyle>
          <a:p>
            <a:fld id="{91B2FA3E-0A15-4E1F-9743-A5514E9E6546}" type="datetimeFigureOut">
              <a:rPr lang="en-US" smtClean="0"/>
              <a:t>9/6/2011</a:t>
            </a:fld>
            <a:endParaRPr lang="en-US"/>
          </a:p>
        </p:txBody>
      </p:sp>
      <p:sp>
        <p:nvSpPr>
          <p:cNvPr id="5" name="Footer Placeholder 4"/>
          <p:cNvSpPr>
            <a:spLocks noGrp="1"/>
          </p:cNvSpPr>
          <p:nvPr>
            <p:ph type="ftr" sz="quarter" idx="3"/>
          </p:nvPr>
        </p:nvSpPr>
        <p:spPr>
          <a:xfrm>
            <a:off x="2343150" y="8475134"/>
            <a:ext cx="2171700" cy="486833"/>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914900" y="8475134"/>
            <a:ext cx="1600200" cy="486833"/>
          </a:xfrm>
          <a:prstGeom prst="rect">
            <a:avLst/>
          </a:prstGeom>
        </p:spPr>
        <p:txBody>
          <a:bodyPr vert="horz" lIns="91440" tIns="45720" rIns="91440" bIns="45720" rtlCol="0" anchor="ctr"/>
          <a:lstStyle>
            <a:lvl1pPr algn="r">
              <a:defRPr sz="1200">
                <a:solidFill>
                  <a:schemeClr val="tx1">
                    <a:tint val="75000"/>
                  </a:schemeClr>
                </a:solidFill>
              </a:defRPr>
            </a:lvl1pPr>
          </a:lstStyle>
          <a:p>
            <a:fld id="{7A4A9CFC-BA89-4357-8801-FD264348757C}" type="slidenum">
              <a:rPr lang="en-US" smtClean="0"/>
              <a:t>‹#›</a:t>
            </a:fld>
            <a:endParaRPr lang="en-US"/>
          </a:p>
        </p:txBody>
      </p:sp>
    </p:spTree>
    <p:extLst>
      <p:ext uri="{BB962C8B-B14F-4D97-AF65-F5344CB8AC3E}">
        <p14:creationId xmlns:p14="http://schemas.microsoft.com/office/powerpoint/2010/main" val="337507816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Chapter 1</a:t>
            </a:r>
            <a:endParaRPr lang="en-US" dirty="0"/>
          </a:p>
        </p:txBody>
      </p:sp>
      <p:sp>
        <p:nvSpPr>
          <p:cNvPr id="4" name="Rectangle 3"/>
          <p:cNvSpPr/>
          <p:nvPr/>
        </p:nvSpPr>
        <p:spPr>
          <a:xfrm>
            <a:off x="457200" y="3200400"/>
            <a:ext cx="5825377" cy="1323439"/>
          </a:xfrm>
          <a:prstGeom prst="rect">
            <a:avLst/>
          </a:prstGeom>
        </p:spPr>
        <p:txBody>
          <a:bodyPr wrap="none">
            <a:spAutoFit/>
          </a:bodyPr>
          <a:lstStyle/>
          <a:p>
            <a:r>
              <a:rPr lang="en-US" sz="4000" b="1" dirty="0"/>
              <a:t>Section 5:</a:t>
            </a:r>
            <a:r>
              <a:rPr lang="en-US" sz="4000" dirty="0"/>
              <a:t> Problem solving </a:t>
            </a:r>
            <a:endParaRPr lang="en-US" sz="4000" dirty="0" smtClean="0"/>
          </a:p>
          <a:p>
            <a:r>
              <a:rPr lang="en-US" sz="4000" dirty="0" smtClean="0"/>
              <a:t>Using </a:t>
            </a:r>
            <a:r>
              <a:rPr lang="en-US" sz="4000" dirty="0"/>
              <a:t>Algebraic Models</a:t>
            </a:r>
          </a:p>
        </p:txBody>
      </p:sp>
    </p:spTree>
    <p:extLst>
      <p:ext uri="{BB962C8B-B14F-4D97-AF65-F5344CB8AC3E}">
        <p14:creationId xmlns:p14="http://schemas.microsoft.com/office/powerpoint/2010/main" val="115577403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R="0" rtl="0"/>
            <a:r>
              <a:rPr lang="en-US" b="1" i="0" u="none" strike="noStrike" baseline="0" smtClean="0">
                <a:latin typeface="Comic Sans MS"/>
              </a:rPr>
              <a:t>DRAW A DIAGRAM</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92367552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marR="0" rtl="0"/>
            <a:r>
              <a:rPr lang="en-US" b="0" i="0" u="none" strike="noStrike" baseline="0" smtClean="0">
                <a:latin typeface="Comic Sans MS"/>
              </a:rPr>
              <a:t>You are hanging four championship banners on a wall in your school’s gym.  The banners are 8 feet wide.  The wall is 62 feet long.  There should be an equal amount of space between the ends of the wall, and between each pair of banners.  How far apart should the banners be placed?</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22795373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marR="0" rtl="0"/>
            <a:r>
              <a:rPr lang="en-US" b="0" i="0" u="none" strike="noStrike" baseline="0" smtClean="0">
                <a:latin typeface="Comic Sans MS"/>
              </a:rPr>
              <a:t> </a:t>
            </a:r>
            <a:r>
              <a:rPr lang="en-US" b="1" i="0" u="none" strike="noStrike" baseline="0" smtClean="0">
                <a:latin typeface="Comic Sans MS"/>
              </a:rPr>
              <a:t>THE CHUNNEL</a:t>
            </a:r>
            <a:r>
              <a:rPr lang="en-US" b="0" i="0" u="none" strike="noStrike" baseline="0" smtClean="0">
                <a:latin typeface="Comic Sans MS"/>
              </a:rPr>
              <a:t>:  The Chunnel connects the United Kingdom and France by a railway tunnel under the English Channel.  The British started tunneling 2.5 Months before the French and averaged 0.63 kilometers per month.  The French averaged 0.47 kilometers per month.  When the two sides met, they had tunneled 37.9 kilometers.  How many kilometers of tunnel did each country build?  If the French started tunneling on February 28, 1988, approximately when did the two sides meet?  (</a:t>
            </a:r>
            <a:r>
              <a:rPr lang="en-US" b="1" i="0" u="none" strike="noStrike" baseline="0" smtClean="0">
                <a:latin typeface="Comic Sans MS"/>
              </a:rPr>
              <a:t>Hint:</a:t>
            </a:r>
            <a:r>
              <a:rPr lang="en-US" b="0" i="0" u="none" strike="noStrike" baseline="0" smtClean="0">
                <a:latin typeface="Comic Sans MS"/>
              </a:rPr>
              <a:t>  There was a Leap Year in 1989).</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57658557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marR="0" rtl="0"/>
            <a:r>
              <a:rPr lang="en-US" b="1" i="0" u="none" strike="noStrike" baseline="0" smtClean="0">
                <a:latin typeface="Comic Sans MS"/>
              </a:rPr>
              <a:t>WRITING AND USING A MODEL</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60582499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marR="0" rtl="0"/>
            <a:r>
              <a:rPr lang="en-US" b="0" i="0" u="none" strike="noStrike" baseline="0" smtClean="0">
                <a:latin typeface="Comic Sans MS"/>
              </a:rPr>
              <a:t>The Bullet Train runs between the Japanese cities of Osaka and Fukuoka, a distance of 550 kilometers.  When it makes no stops, it takes 2 hours and 15 minutes to make the trip.  What is the average speed of the Bullet Train?</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04807808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marR="0" rtl="0"/>
            <a:r>
              <a:rPr lang="en-US" b="0" i="0" u="none" strike="noStrike" baseline="0" smtClean="0">
                <a:latin typeface="Comic Sans MS"/>
              </a:rPr>
              <a:t>A water-saving faucet has a flow rate of at most 9.6 cubic inches per second.  To test whether your faucet meets this standard, you time how long it takes the faucet to fill a 470 cubic inch pot, obtaining a time of 35 seconds.  Find your faucet’s flow rate.  Does it meet the standard for water conservation?</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339837512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marR="0" rtl="0"/>
            <a:r>
              <a:rPr lang="en-US" b="0" i="0" u="none" strike="noStrike" baseline="0" smtClean="0">
                <a:latin typeface="Comic Sans MS"/>
              </a:rPr>
              <a:t>You own a lawn care business.  You want to know how much money you spend on gasoline to travel to out-of-town clients.  In a typical week you drive 600 miles and use 40 gallons of gasoline.  Gasoline cost $1.25 per gallon, and you truck’s fuel efficiency is 21 miles per gallon on the highway and 13 miles per gallon in town.</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241850757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R="0" rtl="0"/>
            <a:r>
              <a:rPr lang="en-US" b="1" i="0" u="none" strike="noStrike" baseline="0" smtClean="0">
                <a:latin typeface="Comic Sans MS"/>
              </a:rPr>
              <a:t>LOOK FOR A PATTERN</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94314510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marR="0" rtl="0"/>
            <a:r>
              <a:rPr lang="en-US" b="0" i="0" u="none" strike="noStrike" baseline="0" smtClean="0">
                <a:latin typeface="Comic Sans MS"/>
              </a:rPr>
              <a:t>A paramotor is a parachute propelled by a fan-like motor. The table shows the height </a:t>
            </a:r>
            <a:r>
              <a:rPr lang="en-US" b="0" i="1" u="none" strike="noStrike" baseline="0" smtClean="0">
                <a:latin typeface="Comic Sans MS"/>
              </a:rPr>
              <a:t>h</a:t>
            </a:r>
            <a:r>
              <a:rPr lang="en-US" b="0" i="0" u="none" strike="noStrike" baseline="0" smtClean="0">
                <a:latin typeface="Comic Sans MS"/>
              </a:rPr>
              <a:t> of a paramotorist</a:t>
            </a:r>
            <a:r>
              <a:rPr lang="en-US" b="0" i="1" u="none" strike="noStrike" baseline="0" smtClean="0">
                <a:latin typeface="Comic Sans MS"/>
              </a:rPr>
              <a:t> t</a:t>
            </a:r>
            <a:r>
              <a:rPr lang="en-US" b="0" i="0" u="none" strike="noStrike" baseline="0" smtClean="0">
                <a:latin typeface="Comic Sans MS"/>
              </a:rPr>
              <a:t> minutes after beginning a descent.  Find the height of the paramotorist after 7 minutes.</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389143445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marR="0" rtl="0"/>
            <a:r>
              <a:rPr lang="en-US" b="0" i="0" u="none" strike="noStrike" baseline="0" smtClean="0">
                <a:latin typeface="Comic Sans MS"/>
              </a:rPr>
              <a:t>Time (min), t	0	1	2	3	4	</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424484198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marR="0" rtl="0"/>
            <a:r>
              <a:rPr lang="en-US" b="0" i="0" u="none" strike="noStrike" baseline="0" smtClean="0">
                <a:latin typeface="Comic Sans MS"/>
              </a:rPr>
              <a:t>Height (ft), h	2000	1750	1500	1250	1000	</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306652643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TotalTime>
  <Words>402</Words>
  <Application>Microsoft Office PowerPoint</Application>
  <PresentationFormat>On-screen Show (4:3)</PresentationFormat>
  <Paragraphs>14</Paragraphs>
  <Slides>12</Slides>
  <Notes>0</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Office Theme</vt:lpstr>
      <vt:lpstr>Chapter 1</vt:lpstr>
      <vt:lpstr>WRITING AND USING A MODEL</vt:lpstr>
      <vt:lpstr>The Bullet Train runs between the Japanese cities of Osaka and Fukuoka, a distance of 550 kilometers.  When it makes no stops, it takes 2 hours and 15 minutes to make the trip.  What is the average speed of the Bullet Train?</vt:lpstr>
      <vt:lpstr>A water-saving faucet has a flow rate of at most 9.6 cubic inches per second.  To test whether your faucet meets this standard, you time how long it takes the faucet to fill a 470 cubic inch pot, obtaining a time of 35 seconds.  Find your faucet’s flow rate.  Does it meet the standard for water conservation?</vt:lpstr>
      <vt:lpstr>You own a lawn care business.  You want to know how much money you spend on gasoline to travel to out-of-town clients.  In a typical week you drive 600 miles and use 40 gallons of gasoline.  Gasoline cost $1.25 per gallon, and you truck’s fuel efficiency is 21 miles per gallon on the highway and 13 miles per gallon in town.</vt:lpstr>
      <vt:lpstr>LOOK FOR A PATTERN</vt:lpstr>
      <vt:lpstr>A paramotor is a parachute propelled by a fan-like motor. The table shows the height h of a paramotorist t minutes after beginning a descent.  Find the height of the paramotorist after 7 minutes.</vt:lpstr>
      <vt:lpstr>Time (min), t 0 1 2 3 4 </vt:lpstr>
      <vt:lpstr>Height (ft), h 2000 1750 1500 1250 1000 </vt:lpstr>
      <vt:lpstr>DRAW A DIAGRAM</vt:lpstr>
      <vt:lpstr>You are hanging four championship banners on a wall in your school’s gym.  The banners are 8 feet wide.  The wall is 62 feet long.  There should be an equal amount of space between the ends of the wall, and between each pair of banners.  How far apart should the banners be placed?</vt:lpstr>
      <vt:lpstr> THE CHUNNEL:  The Chunnel connects the United Kingdom and France by a railway tunnel under the English Channel.  The British started tunneling 2.5 Months before the French and averaged 0.63 kilometers per month.  The French averaged 0.47 kilometers per month.  When the two sides met, they had tunneled 37.9 kilometers.  How many kilometers of tunnel did each country build?  If the French started tunneling on February 28, 1988, approximately when did the two sides meet?  (Hint:  There was a Leap Year in 1989).</vt:lpstr>
    </vt:vector>
  </TitlesOfParts>
  <Company>Thornton Fractional Township HS D 215</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1</dc:title>
  <dc:creator>Raja, Sheila</dc:creator>
  <cp:lastModifiedBy>Raja, Sheila</cp:lastModifiedBy>
  <cp:revision>1</cp:revision>
  <dcterms:created xsi:type="dcterms:W3CDTF">2011-09-06T20:48:17Z</dcterms:created>
  <dcterms:modified xsi:type="dcterms:W3CDTF">2011-09-06T20:50:58Z</dcterms:modified>
</cp:coreProperties>
</file>